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3"/>
  </p:notesMasterIdLst>
  <p:sldIdLst>
    <p:sldId id="256" r:id="rId2"/>
    <p:sldId id="257" r:id="rId3"/>
    <p:sldId id="259" r:id="rId4"/>
    <p:sldId id="258" r:id="rId5"/>
    <p:sldId id="260" r:id="rId6"/>
    <p:sldId id="269" r:id="rId7"/>
    <p:sldId id="267" r:id="rId8"/>
    <p:sldId id="268" r:id="rId9"/>
    <p:sldId id="275" r:id="rId10"/>
    <p:sldId id="276" r:id="rId11"/>
    <p:sldId id="263" r:id="rId12"/>
    <p:sldId id="264" r:id="rId13"/>
    <p:sldId id="265" r:id="rId14"/>
    <p:sldId id="270" r:id="rId15"/>
    <p:sldId id="266" r:id="rId16"/>
    <p:sldId id="261" r:id="rId17"/>
    <p:sldId id="271" r:id="rId18"/>
    <p:sldId id="274" r:id="rId19"/>
    <p:sldId id="273" r:id="rId20"/>
    <p:sldId id="272" r:id="rId21"/>
    <p:sldId id="262" r:id="rId22"/>
  </p:sldIdLst>
  <p:sldSz cx="9144000" cy="5143500" type="screen16x9"/>
  <p:notesSz cx="6858000" cy="9144000"/>
  <p:embeddedFontLst>
    <p:embeddedFont>
      <p:font typeface="Lato" panose="020F0302020204030203" pitchFamily="34" charset="77"/>
      <p:regular r:id="rId24"/>
      <p:bold r:id="rId25"/>
      <p:italic r:id="rId26"/>
      <p:boldItalic r:id="rId27"/>
    </p:embeddedFont>
    <p:embeddedFont>
      <p:font typeface="Montserrat" pitchFamily="2" charset="77"/>
      <p:regular r:id="rId28"/>
      <p:bold r:id="rId29"/>
      <p:italic r:id="rId30"/>
      <p:bold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725"/>
    <p:restoredTop sz="94618"/>
  </p:normalViewPr>
  <p:slideViewPr>
    <p:cSldViewPr snapToGrid="0">
      <p:cViewPr varScale="1">
        <p:scale>
          <a:sx n="124" d="100"/>
          <a:sy n="124" d="100"/>
        </p:scale>
        <p:origin x="840" y="17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952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5c5dd916d3_0_13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5c5dd916d3_0_13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5c5dd916d3_0_13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5c5dd916d3_0_13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5c5dd916d3_0_14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5c5dd916d3_0_14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5c5dd916d3_0_14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5c5dd916d3_0_14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906267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851938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5c5dd916d3_0_13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5c5dd916d3_0_13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5c5dd916d3_0_14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5c5dd916d3_0_14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name="adj" fmla="val 0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name="adj" fmla="val 58774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" name="Google Shape;125;p11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7" name="Google Shape;12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" name="Google Shape;39;p3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6" name="Google Shape;46;p4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" name="Google Shape;60;p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1" name="Google Shape;61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7" name="Google Shape;67;p7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8" name="Google Shape;6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" name="Google Shape;89;p8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9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6" name="Google Shape;96;p9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97" name="Google Shape;97;p9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10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4" name="Google Shape;10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13.tif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slideLayout" Target="../slideLayouts/slideLayout3.xml"/><Relationship Id="rId1" Type="http://schemas.openxmlformats.org/officeDocument/2006/relationships/video" Target="https://player.vimeo.com/video/192179726?app_id=122963" TargetMode="External"/><Relationship Id="rId4" Type="http://schemas.openxmlformats.org/officeDocument/2006/relationships/hyperlink" Target="https://www.tesla.com/pt_PT/autopilot?redirect=no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slideLayout" Target="../slideLayouts/slideLayout3.xml"/><Relationship Id="rId1" Type="http://schemas.openxmlformats.org/officeDocument/2006/relationships/video" Target="https://www.youtube.com/embed/MPU2HistivI?feature=oembed" TargetMode="External"/><Relationship Id="rId4" Type="http://schemas.openxmlformats.org/officeDocument/2006/relationships/hyperlink" Target="https://www.youtube.com/watch?v=MPU2HistivI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tiff"/><Relationship Id="rId4" Type="http://schemas.openxmlformats.org/officeDocument/2006/relationships/image" Target="../media/image10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238500" y="1578400"/>
            <a:ext cx="57219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Visão Computacional</a:t>
            </a:r>
            <a:endParaRPr/>
          </a:p>
        </p:txBody>
      </p:sp>
      <p:sp>
        <p:nvSpPr>
          <p:cNvPr id="135" name="Google Shape;135;p13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76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Adriner Maranho de Andrade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Jorge Guilherme Kohn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Fabio Luiz Fischer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B12A0C-72FC-4840-AE7E-41638D88A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Funções típicas – reconhecimento humano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C93633B-6134-0A44-A821-97FCD24F5E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CB0C9B5-F3EA-F74D-8CE9-D5F6E8FF6A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030" y="1729335"/>
            <a:ext cx="3609970" cy="2352497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E9843B93-0AA2-A748-8894-5F184FCF17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3384" y="1722339"/>
            <a:ext cx="2823538" cy="236649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BED2A20C-6942-DC42-8810-040C840E0A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40650" y="3581400"/>
            <a:ext cx="1752600" cy="156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2987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5EE792-DCCC-A048-8C57-3536F1EA9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FUNÇÕES TÍPICAS - </a:t>
            </a:r>
            <a:r>
              <a:rPr lang="pt-BR" dirty="0" err="1"/>
              <a:t>Jitendra</a:t>
            </a:r>
            <a:r>
              <a:rPr lang="pt-BR" dirty="0"/>
              <a:t> </a:t>
            </a:r>
            <a:r>
              <a:rPr lang="pt-BR" dirty="0" err="1"/>
              <a:t>Malik</a:t>
            </a:r>
            <a:r>
              <a:rPr lang="pt-BR" dirty="0"/>
              <a:t> </a:t>
            </a:r>
            <a:br>
              <a:rPr lang="pt-BR" dirty="0"/>
            </a:br>
            <a:br>
              <a:rPr lang="pt-BR" dirty="0"/>
            </a:b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96738C6-C959-AB4D-8329-154DAD022C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7500" y="2571750"/>
            <a:ext cx="7038900" cy="2911200"/>
          </a:xfrm>
        </p:spPr>
        <p:txBody>
          <a:bodyPr/>
          <a:lstStyle/>
          <a:p>
            <a:r>
              <a:rPr lang="pt-BR" dirty="0"/>
              <a:t>Reconhecer</a:t>
            </a:r>
          </a:p>
          <a:p>
            <a:r>
              <a:rPr lang="pt-BR" dirty="0"/>
              <a:t>Reorganizar </a:t>
            </a:r>
          </a:p>
          <a:p>
            <a:r>
              <a:rPr lang="pt-BR" dirty="0"/>
              <a:t>Reconstruir</a:t>
            </a:r>
          </a:p>
        </p:txBody>
      </p:sp>
      <p:pic>
        <p:nvPicPr>
          <p:cNvPr id="4" name="image4.png">
            <a:extLst>
              <a:ext uri="{FF2B5EF4-FFF2-40B4-BE49-F238E27FC236}">
                <a16:creationId xmlns:a16="http://schemas.microsoft.com/office/drawing/2014/main" id="{B82EEE12-0AFB-0148-B883-CB0DEECB0C65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5408694" y="1832713"/>
            <a:ext cx="2927706" cy="2380873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39349647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B33841-F8D8-7544-A0D1-682A451D68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FUNÇÕES TÍPICAS</a:t>
            </a:r>
            <a:br>
              <a:rPr lang="pt-BR" dirty="0"/>
            </a:b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D910C98-F3B6-9841-8AEF-78931B6163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CNN - Rede Neural </a:t>
            </a:r>
            <a:r>
              <a:rPr lang="pt-BR" dirty="0" err="1"/>
              <a:t>Convolucional</a:t>
            </a:r>
            <a:r>
              <a:rPr lang="pt-BR" dirty="0"/>
              <a:t>.</a:t>
            </a:r>
          </a:p>
          <a:p>
            <a:endParaRPr lang="pt-BR" dirty="0"/>
          </a:p>
          <a:p>
            <a:endParaRPr lang="pt-BR" dirty="0"/>
          </a:p>
        </p:txBody>
      </p:sp>
      <p:pic>
        <p:nvPicPr>
          <p:cNvPr id="4" name="image7.png">
            <a:extLst>
              <a:ext uri="{FF2B5EF4-FFF2-40B4-BE49-F238E27FC236}">
                <a16:creationId xmlns:a16="http://schemas.microsoft.com/office/drawing/2014/main" id="{EB0AFF3E-2D60-944A-B1C3-0F1AF18A33BD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1297500" y="2356399"/>
            <a:ext cx="7038900" cy="1886827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31625217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DBF0E93-C30E-8B4D-9496-1E56CC622D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APLICAÇÕES NA ATUALIDADE</a:t>
            </a:r>
            <a:br>
              <a:rPr lang="pt-BR" dirty="0"/>
            </a:b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4CB88AE-F1C2-D545-8E80-C332AA0E6A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Localizar pessoas</a:t>
            </a:r>
          </a:p>
          <a:p>
            <a:r>
              <a:rPr lang="pt-BR" dirty="0"/>
              <a:t>Não repudio</a:t>
            </a:r>
          </a:p>
          <a:p>
            <a:r>
              <a:rPr lang="pt-BR" dirty="0"/>
              <a:t>Detecção de celular cancerígenas</a:t>
            </a:r>
          </a:p>
          <a:p>
            <a:r>
              <a:rPr lang="pt-BR" dirty="0"/>
              <a:t>Carros autônomos</a:t>
            </a:r>
          </a:p>
        </p:txBody>
      </p:sp>
      <p:pic>
        <p:nvPicPr>
          <p:cNvPr id="4" name="image1.png">
            <a:extLst>
              <a:ext uri="{FF2B5EF4-FFF2-40B4-BE49-F238E27FC236}">
                <a16:creationId xmlns:a16="http://schemas.microsoft.com/office/drawing/2014/main" id="{683890F6-2F21-1143-AC47-8D7C771F3176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5734896" y="1296550"/>
            <a:ext cx="2691772" cy="2409522"/>
          </a:xfrm>
          <a:prstGeom prst="rect">
            <a:avLst/>
          </a:prstGeom>
          <a:ln/>
        </p:spPr>
      </p:pic>
      <p:pic>
        <p:nvPicPr>
          <p:cNvPr id="5" name="image8.png">
            <a:extLst>
              <a:ext uri="{FF2B5EF4-FFF2-40B4-BE49-F238E27FC236}">
                <a16:creationId xmlns:a16="http://schemas.microsoft.com/office/drawing/2014/main" id="{B0260E41-4EBE-B74B-9F65-065A8A5D3C12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2063218" y="3116194"/>
            <a:ext cx="2508782" cy="1633556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24718036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6CBC9B-8254-4B1A-89FB-CE1E61057D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 o tesla vê o mundo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ED6F145-768B-48F7-B509-7FE934FB45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Mídia Online 3" title="Autopilot Full Self-Driving Hardware  (Neighborhood Short)">
            <a:hlinkClick r:id="" action="ppaction://media"/>
            <a:extLst>
              <a:ext uri="{FF2B5EF4-FFF2-40B4-BE49-F238E27FC236}">
                <a16:creationId xmlns:a16="http://schemas.microsoft.com/office/drawing/2014/main" id="{B7ACFFB4-340B-42E9-8F59-0B1528B55688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615701" y="1152914"/>
            <a:ext cx="5912597" cy="3325836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39F4DAD-842D-4E20-85F3-FB2117281AE9}"/>
              </a:ext>
            </a:extLst>
          </p:cNvPr>
          <p:cNvSpPr txBox="1"/>
          <p:nvPr/>
        </p:nvSpPr>
        <p:spPr>
          <a:xfrm>
            <a:off x="1615701" y="4478750"/>
            <a:ext cx="70389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hlinkClick r:id="rId4"/>
              </a:rPr>
              <a:t>https://www.tesla.com/pt_PT/autopilot?redirect=no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541462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8C6D80-C242-4441-9E62-93B5B3220C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Dificuldades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5F63F57-7428-994A-8189-64770FCC15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213" y="1812984"/>
            <a:ext cx="3289300" cy="246380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3A8773CE-BC34-AD46-9DF6-F7A6B6EF57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1489" y="1812984"/>
            <a:ext cx="3830572" cy="24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1056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Ferramentas mais populares</a:t>
            </a:r>
            <a:endParaRPr/>
          </a:p>
        </p:txBody>
      </p:sp>
      <p:sp>
        <p:nvSpPr>
          <p:cNvPr id="176" name="Google Shape;176;p18"/>
          <p:cNvSpPr txBox="1">
            <a:spLocks noGrp="1"/>
          </p:cNvSpPr>
          <p:nvPr>
            <p:ph type="body" idx="1"/>
          </p:nvPr>
        </p:nvSpPr>
        <p:spPr>
          <a:xfrm>
            <a:off x="2617600" y="1274700"/>
            <a:ext cx="5718900" cy="76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b="1"/>
              <a:t>OpenCV</a:t>
            </a:r>
            <a:r>
              <a:rPr lang="en"/>
              <a:t> - Open source, multiplataforma, desenvolvida em C/C++, oferecendo suporte a Python, Java e Visual Basic. Contém diversas técnicas e algoritmos para processamento de imagens e de vídeo.</a:t>
            </a:r>
            <a:endParaRPr/>
          </a:p>
        </p:txBody>
      </p:sp>
      <p:sp>
        <p:nvSpPr>
          <p:cNvPr id="177" name="Google Shape;177;p18"/>
          <p:cNvSpPr txBox="1">
            <a:spLocks noGrp="1"/>
          </p:cNvSpPr>
          <p:nvPr>
            <p:ph type="body" idx="1"/>
          </p:nvPr>
        </p:nvSpPr>
        <p:spPr>
          <a:xfrm>
            <a:off x="2617600" y="2337125"/>
            <a:ext cx="5718900" cy="107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b="1"/>
              <a:t>Matlab</a:t>
            </a:r>
            <a:r>
              <a:rPr lang="en"/>
              <a:t> - Ferramenta paga, porém bastante utilizada no meio de pesquisas, principalmente pelo fato de permitir uma fácil prototipação. Alguns desenvolvedores defendem também que o código é mais conciso em relação a C++.</a:t>
            </a:r>
            <a:endParaRPr/>
          </a:p>
        </p:txBody>
      </p:sp>
      <p:sp>
        <p:nvSpPr>
          <p:cNvPr id="178" name="Google Shape;178;p18"/>
          <p:cNvSpPr txBox="1">
            <a:spLocks noGrp="1"/>
          </p:cNvSpPr>
          <p:nvPr>
            <p:ph type="body" idx="1"/>
          </p:nvPr>
        </p:nvSpPr>
        <p:spPr>
          <a:xfrm>
            <a:off x="2617600" y="3724250"/>
            <a:ext cx="5718900" cy="86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b="1"/>
              <a:t>TensorFlow </a:t>
            </a:r>
            <a:r>
              <a:rPr lang="en"/>
              <a:t>- Open source, desenvolvida inicialmente pelo Time Google Brain. Permite trazer todo o poder do Deep Learning para a visão computacional.</a:t>
            </a:r>
            <a:endParaRPr/>
          </a:p>
        </p:txBody>
      </p:sp>
      <p:pic>
        <p:nvPicPr>
          <p:cNvPr id="179" name="Google Shape;17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6375" y="2388675"/>
            <a:ext cx="867550" cy="97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86375" y="1283050"/>
            <a:ext cx="867550" cy="7658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86374" y="3724176"/>
            <a:ext cx="867550" cy="86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0237EA-AE9E-42A5-8BC8-1EA80A10F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</p:spPr>
        <p:txBody>
          <a:bodyPr/>
          <a:lstStyle/>
          <a:p>
            <a:r>
              <a:rPr lang="pt-BR" dirty="0"/>
              <a:t>YOLO – </a:t>
            </a:r>
            <a:r>
              <a:rPr lang="pt-BR" dirty="0" err="1"/>
              <a:t>You</a:t>
            </a:r>
            <a:r>
              <a:rPr lang="pt-BR" dirty="0"/>
              <a:t> </a:t>
            </a:r>
            <a:r>
              <a:rPr lang="pt-BR" dirty="0" err="1"/>
              <a:t>Only</a:t>
            </a:r>
            <a:r>
              <a:rPr lang="pt-BR" dirty="0"/>
              <a:t> Look </a:t>
            </a:r>
            <a:r>
              <a:rPr lang="pt-BR" dirty="0" err="1"/>
              <a:t>Once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7F28105-1914-42D6-8957-F329FEB609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7500" y="1166648"/>
            <a:ext cx="7038900" cy="3312102"/>
          </a:xfrm>
        </p:spPr>
        <p:txBody>
          <a:bodyPr/>
          <a:lstStyle/>
          <a:p>
            <a:r>
              <a:rPr lang="pt-BR" sz="2000" dirty="0"/>
              <a:t>Ferramenta de detecção de objetos em tempo real, extremamente rápida.</a:t>
            </a:r>
          </a:p>
          <a:p>
            <a:pPr marL="146050" indent="0">
              <a:buNone/>
            </a:pPr>
            <a:endParaRPr lang="pt-BR" sz="2000" dirty="0"/>
          </a:p>
          <a:p>
            <a:r>
              <a:rPr lang="pt-BR" sz="2000" dirty="0"/>
              <a:t>Com uma placa de vídeo Pascal Titan X (R$6.600,00) consegue realizar o processamento em 30 FPS com 57,9% de </a:t>
            </a:r>
            <a:r>
              <a:rPr lang="pt-BR" sz="2000" dirty="0" err="1"/>
              <a:t>mAP</a:t>
            </a:r>
            <a:r>
              <a:rPr lang="pt-BR" sz="2000" dirty="0"/>
              <a:t> (</a:t>
            </a:r>
            <a:r>
              <a:rPr lang="pt-BR" sz="2000" dirty="0" err="1"/>
              <a:t>mean</a:t>
            </a:r>
            <a:r>
              <a:rPr lang="pt-BR" sz="2000" dirty="0"/>
              <a:t> </a:t>
            </a:r>
            <a:r>
              <a:rPr lang="pt-BR" sz="2000" dirty="0" err="1"/>
              <a:t>Average</a:t>
            </a:r>
            <a:r>
              <a:rPr lang="pt-BR" sz="2000" dirty="0"/>
              <a:t> </a:t>
            </a:r>
            <a:r>
              <a:rPr lang="pt-BR" sz="2000" dirty="0" err="1"/>
              <a:t>Precision</a:t>
            </a:r>
            <a:r>
              <a:rPr lang="pt-BR" sz="2000" dirty="0"/>
              <a:t>).</a:t>
            </a:r>
          </a:p>
          <a:p>
            <a:endParaRPr lang="pt-BR" sz="2000" dirty="0"/>
          </a:p>
          <a:p>
            <a:r>
              <a:rPr lang="pt-BR" sz="2000" dirty="0"/>
              <a:t>Eles (a própria ferramenta) a classificam como o estado da arte em processamento de objetos em tempo real.</a:t>
            </a:r>
          </a:p>
        </p:txBody>
      </p:sp>
    </p:spTree>
    <p:extLst>
      <p:ext uri="{BB962C8B-B14F-4D97-AF65-F5344CB8AC3E}">
        <p14:creationId xmlns:p14="http://schemas.microsoft.com/office/powerpoint/2010/main" val="17278019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226AD4-CD97-4E08-ACC6-43BFE4A469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Qual seria a sua sacada?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8CEC12F-865B-49D4-8A00-1559D986FC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7500" y="1208690"/>
            <a:ext cx="7289452" cy="3270060"/>
          </a:xfrm>
        </p:spPr>
        <p:txBody>
          <a:bodyPr/>
          <a:lstStyle/>
          <a:p>
            <a:pPr marL="146050" indent="0">
              <a:buNone/>
            </a:pPr>
            <a:r>
              <a:rPr lang="pt-BR" sz="2000" dirty="0"/>
              <a:t>Estaria basicamente ligada a previsibilidade de </a:t>
            </a:r>
            <a:r>
              <a:rPr lang="pt-BR" sz="2000" dirty="0" err="1"/>
              <a:t>bounding</a:t>
            </a:r>
            <a:r>
              <a:rPr lang="pt-BR" sz="2000" dirty="0"/>
              <a:t> boxes. </a:t>
            </a:r>
          </a:p>
          <a:p>
            <a:pPr marL="146050" indent="0">
              <a:buNone/>
            </a:pPr>
            <a:endParaRPr lang="pt-BR" sz="2000" dirty="0"/>
          </a:p>
          <a:p>
            <a:pPr marL="146050" indent="0">
              <a:buNone/>
            </a:pPr>
            <a:r>
              <a:rPr lang="pt-BR" sz="2000" dirty="0"/>
              <a:t>Uma rede neural é aplicada na imagem inteira. Essa rede divide a imagem em regiões e prevê </a:t>
            </a:r>
            <a:r>
              <a:rPr lang="pt-BR" sz="2000" dirty="0" err="1"/>
              <a:t>bounding</a:t>
            </a:r>
            <a:r>
              <a:rPr lang="pt-BR" sz="2000" dirty="0"/>
              <a:t> boxes e as classifica através de probabilidades. Cada </a:t>
            </a:r>
            <a:r>
              <a:rPr lang="pt-BR" sz="2000" dirty="0" err="1"/>
              <a:t>bounding</a:t>
            </a:r>
            <a:r>
              <a:rPr lang="pt-BR" sz="2000" dirty="0"/>
              <a:t> box recebe um peso, com base nesta previsão.</a:t>
            </a:r>
          </a:p>
        </p:txBody>
      </p:sp>
    </p:spTree>
    <p:extLst>
      <p:ext uri="{BB962C8B-B14F-4D97-AF65-F5344CB8AC3E}">
        <p14:creationId xmlns:p14="http://schemas.microsoft.com/office/powerpoint/2010/main" val="24644793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8874F9-F6D6-48A9-B888-F9F843EE5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0F6EBED-4275-4B49-9FAA-2D19E8B147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9" name="Mídia Online 8" title="YOLOv3">
            <a:hlinkClick r:id="" action="ppaction://media"/>
            <a:extLst>
              <a:ext uri="{FF2B5EF4-FFF2-40B4-BE49-F238E27FC236}">
                <a16:creationId xmlns:a16="http://schemas.microsoft.com/office/drawing/2014/main" id="{5CE5C5D3-1332-4C8A-862E-36ECBB9005C2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524000" y="857250"/>
            <a:ext cx="6096000" cy="3429000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96BA9900-83C5-42E9-AFC3-6A659153A894}"/>
              </a:ext>
            </a:extLst>
          </p:cNvPr>
          <p:cNvSpPr txBox="1"/>
          <p:nvPr/>
        </p:nvSpPr>
        <p:spPr>
          <a:xfrm>
            <a:off x="1524000" y="4478750"/>
            <a:ext cx="6096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hlinkClick r:id="rId4"/>
              </a:rPr>
              <a:t>https://www.youtube.com/watch?v=MPU2HistivI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041508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 que é visão computacional?</a:t>
            </a:r>
            <a:endParaRPr/>
          </a:p>
        </p:txBody>
      </p:sp>
      <p:pic>
        <p:nvPicPr>
          <p:cNvPr id="141" name="Google Shape;14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8350" y="1975325"/>
            <a:ext cx="2004025" cy="2004025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14"/>
          <p:cNvSpPr/>
          <p:nvPr/>
        </p:nvSpPr>
        <p:spPr>
          <a:xfrm>
            <a:off x="3882513" y="2582238"/>
            <a:ext cx="1425300" cy="790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3" name="Google Shape;14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17975" y="1896450"/>
            <a:ext cx="1669400" cy="2161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ECB713-6D00-411C-870D-81C619F18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COCO </a:t>
            </a:r>
            <a:r>
              <a:rPr lang="pt-BR" dirty="0" err="1"/>
              <a:t>Dataset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74CE275-CCA4-4F00-8E19-969A3D6DD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7500" y="1307850"/>
            <a:ext cx="7038900" cy="2911200"/>
          </a:xfrm>
        </p:spPr>
        <p:txBody>
          <a:bodyPr/>
          <a:lstStyle/>
          <a:p>
            <a:pPr marL="146050" indent="0">
              <a:buNone/>
            </a:pPr>
            <a:r>
              <a:rPr lang="pt-BR" sz="2000" dirty="0"/>
              <a:t>Possui mais de 330 mil imagens, sendo 200 mil rotuladas. Apresenta 80 categorias de objetos e </a:t>
            </a:r>
            <a:r>
              <a:rPr lang="pt-BR" sz="2000" dirty="0" err="1"/>
              <a:t>features</a:t>
            </a:r>
            <a:r>
              <a:rPr lang="pt-BR" sz="2000" dirty="0"/>
              <a:t> como segmentação de objetos e reconhecimento em contexto.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746F5905-3737-4A63-891B-9A9A37EDF4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7501" y="3005959"/>
            <a:ext cx="2619780" cy="1743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A45A6A0E-B400-4AB7-A9C7-83A625BD5D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9122" y="2869324"/>
            <a:ext cx="2827277" cy="1880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5064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Sistema de leitura de placas</a:t>
            </a:r>
            <a:endParaRPr/>
          </a:p>
        </p:txBody>
      </p:sp>
      <p:sp>
        <p:nvSpPr>
          <p:cNvPr id="187" name="Google Shape;187;p19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Processamento de imagens x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Visão computacional</a:t>
            </a:r>
            <a:endParaRPr/>
          </a:p>
        </p:txBody>
      </p:sp>
      <p:sp>
        <p:nvSpPr>
          <p:cNvPr id="155" name="Google Shape;155;p16"/>
          <p:cNvSpPr txBox="1">
            <a:spLocks noGrp="1"/>
          </p:cNvSpPr>
          <p:nvPr>
            <p:ph type="body" idx="1"/>
          </p:nvPr>
        </p:nvSpPr>
        <p:spPr>
          <a:xfrm>
            <a:off x="3104050" y="1489925"/>
            <a:ext cx="2293800" cy="35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b="1"/>
              <a:t>Processamento de imagens</a:t>
            </a:r>
            <a:endParaRPr b="1"/>
          </a:p>
        </p:txBody>
      </p:sp>
      <p:pic>
        <p:nvPicPr>
          <p:cNvPr id="156" name="Google Shape;15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4225" y="2030673"/>
            <a:ext cx="1026725" cy="102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4225" y="3735323"/>
            <a:ext cx="1026725" cy="1026700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16"/>
          <p:cNvSpPr txBox="1"/>
          <p:nvPr/>
        </p:nvSpPr>
        <p:spPr>
          <a:xfrm>
            <a:off x="3372250" y="3278550"/>
            <a:ext cx="17574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Visão Computacional</a:t>
            </a:r>
            <a:endParaRPr sz="1300"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9" name="Google Shape;159;p16"/>
          <p:cNvSpPr/>
          <p:nvPr/>
        </p:nvSpPr>
        <p:spPr>
          <a:xfrm>
            <a:off x="3774700" y="2368225"/>
            <a:ext cx="952500" cy="3516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16"/>
          <p:cNvSpPr/>
          <p:nvPr/>
        </p:nvSpPr>
        <p:spPr>
          <a:xfrm>
            <a:off x="3774700" y="4072875"/>
            <a:ext cx="952500" cy="3516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1" name="Google Shape;16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50950" y="2030673"/>
            <a:ext cx="1026725" cy="102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67889" y="3735325"/>
            <a:ext cx="792837" cy="102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1125" y="1408300"/>
            <a:ext cx="2284525" cy="221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79900" y="1475338"/>
            <a:ext cx="3074625" cy="2077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Início da visão computacional</a:t>
            </a:r>
            <a:endParaRPr/>
          </a:p>
        </p:txBody>
      </p:sp>
      <p:sp>
        <p:nvSpPr>
          <p:cNvPr id="168" name="Google Shape;168;p17"/>
          <p:cNvSpPr txBox="1">
            <a:spLocks noGrp="1"/>
          </p:cNvSpPr>
          <p:nvPr>
            <p:ph type="body" idx="1"/>
          </p:nvPr>
        </p:nvSpPr>
        <p:spPr>
          <a:xfrm>
            <a:off x="1297500" y="1213658"/>
            <a:ext cx="7038900" cy="14559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800" dirty="0"/>
              <a:t>É comumente aceito que iniciou n</a:t>
            </a:r>
            <a:r>
              <a:rPr lang="en" sz="1800" dirty="0"/>
              <a:t>a década de 60, </a:t>
            </a:r>
            <a:r>
              <a:rPr lang="pt-BR" sz="1800" dirty="0"/>
              <a:t>onde</a:t>
            </a:r>
            <a:r>
              <a:rPr lang="en" sz="1800" dirty="0"/>
              <a:t> La</a:t>
            </a:r>
            <a:r>
              <a:rPr lang="pt-BR" sz="1800" dirty="0" err="1"/>
              <a:t>wrence</a:t>
            </a:r>
            <a:r>
              <a:rPr lang="en" sz="1800" dirty="0"/>
              <a:t> Roberts discutiu em sua tese de Ph.D no MIT,  a possibilidade de extrair informações tridimensionais de blocos de faces planas a partir de uma perspectiva 2D.</a:t>
            </a:r>
            <a:endParaRPr sz="1800" dirty="0"/>
          </a:p>
        </p:txBody>
      </p:sp>
      <p:pic>
        <p:nvPicPr>
          <p:cNvPr id="2050" name="Picture 2" descr="Resultado de imagem para Lawrence Roberts">
            <a:extLst>
              <a:ext uri="{FF2B5EF4-FFF2-40B4-BE49-F238E27FC236}">
                <a16:creationId xmlns:a16="http://schemas.microsoft.com/office/drawing/2014/main" id="{92A6A80B-A16B-41C9-8381-B10A12EF95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9877" y="2571750"/>
            <a:ext cx="1400175" cy="177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cdn-images-1.medium.com/max/800/0*b6W-Q-H-iVQrJmU-">
            <a:extLst>
              <a:ext uri="{FF2B5EF4-FFF2-40B4-BE49-F238E27FC236}">
                <a16:creationId xmlns:a16="http://schemas.microsoft.com/office/drawing/2014/main" id="{55C06F40-7F9E-4091-B9F5-95839B4E36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3376" y="460156"/>
            <a:ext cx="3377248" cy="4223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66979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78737D1-09F3-4C07-8FB5-FBB8037EF2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7500" y="336331"/>
            <a:ext cx="7038900" cy="4142419"/>
          </a:xfrm>
        </p:spPr>
        <p:txBody>
          <a:bodyPr/>
          <a:lstStyle/>
          <a:p>
            <a:pPr marL="146050" indent="0">
              <a:buNone/>
            </a:pPr>
            <a:r>
              <a:rPr lang="pt-BR" sz="2000" dirty="0"/>
              <a:t>Outras fontes também apontam para estudos neurológicos de David Hubel e Torsten Wiesel.</a:t>
            </a:r>
          </a:p>
        </p:txBody>
      </p:sp>
      <p:pic>
        <p:nvPicPr>
          <p:cNvPr id="1026" name="Picture 2" descr="https://cdn-images-1.medium.com/max/800/0*hJWJ-TCD7af6jlPf">
            <a:extLst>
              <a:ext uri="{FF2B5EF4-FFF2-40B4-BE49-F238E27FC236}">
                <a16:creationId xmlns:a16="http://schemas.microsoft.com/office/drawing/2014/main" id="{C73C5C26-BCE7-4AE1-956A-C1EB59590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2431" y="1370973"/>
            <a:ext cx="3159138" cy="2092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7CBCEA92-5788-4090-ACFA-7CF4B89D4CBA}"/>
              </a:ext>
            </a:extLst>
          </p:cNvPr>
          <p:cNvSpPr txBox="1"/>
          <p:nvPr/>
        </p:nvSpPr>
        <p:spPr>
          <a:xfrm>
            <a:off x="1297500" y="3770863"/>
            <a:ext cx="692631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chemeClr val="bg1"/>
                </a:solidFill>
                <a:latin typeface="Lato" panose="020B0604020202020204" charset="0"/>
                <a:cs typeface="Lato" panose="020B0604020202020204" charset="0"/>
              </a:rPr>
              <a:t>Eles notaram que, na arquitetura visual do gato, os neurônios eram ativados primeiramente por estruturas simples como bordas ou vértices.</a:t>
            </a:r>
          </a:p>
        </p:txBody>
      </p:sp>
    </p:spTree>
    <p:extLst>
      <p:ext uri="{BB962C8B-B14F-4D97-AF65-F5344CB8AC3E}">
        <p14:creationId xmlns:p14="http://schemas.microsoft.com/office/powerpoint/2010/main" val="34313676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6EA6DD1-E2BD-47ED-8189-F646BB750F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7500" y="493986"/>
            <a:ext cx="7038900" cy="3984764"/>
          </a:xfrm>
        </p:spPr>
        <p:txBody>
          <a:bodyPr/>
          <a:lstStyle/>
          <a:p>
            <a:pPr marL="146050" indent="0">
              <a:buNone/>
            </a:pPr>
            <a:r>
              <a:rPr lang="pt-BR" sz="2000" dirty="0"/>
              <a:t>Outro ponto importante foi a primeira digitalizadora de imagens criada em 1959 por Russel Kirsch e sua equipe.</a:t>
            </a:r>
          </a:p>
        </p:txBody>
      </p:sp>
      <p:pic>
        <p:nvPicPr>
          <p:cNvPr id="4098" name="Picture 2" descr="https://cdn-images-1.medium.com/max/800/0*l1msk_GUoOQWZBzD">
            <a:extLst>
              <a:ext uri="{FF2B5EF4-FFF2-40B4-BE49-F238E27FC236}">
                <a16:creationId xmlns:a16="http://schemas.microsoft.com/office/drawing/2014/main" id="{D775C2A1-ACCB-4A9A-AC2D-4F235C6198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5267" y="1555531"/>
            <a:ext cx="2273465" cy="3209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48621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7A899D5D-6C9A-A94F-A6E9-99C13341A3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0920" y="950758"/>
            <a:ext cx="4698715" cy="2643027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A6F550BB-CDC3-AF4E-949C-8A4AED1FA4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4949" y="2727717"/>
            <a:ext cx="5479314" cy="2415783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89315E01-C13D-3E4D-B2BA-95017971C6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7600" y="1165908"/>
            <a:ext cx="3793243" cy="2212725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F30EA9F-858E-0145-A594-14B1BF151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Funções típicas</a:t>
            </a:r>
          </a:p>
        </p:txBody>
      </p:sp>
    </p:spTree>
    <p:extLst>
      <p:ext uri="{BB962C8B-B14F-4D97-AF65-F5344CB8AC3E}">
        <p14:creationId xmlns:p14="http://schemas.microsoft.com/office/powerpoint/2010/main" val="3709014851"/>
      </p:ext>
    </p:extLst>
  </p:cSld>
  <p:clrMapOvr>
    <a:masterClrMapping/>
  </p:clrMapOvr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173</TotalTime>
  <Words>465</Words>
  <Application>Microsoft Macintosh PowerPoint</Application>
  <PresentationFormat>Apresentação na tela (16:9)</PresentationFormat>
  <Paragraphs>48</Paragraphs>
  <Slides>21</Slides>
  <Notes>9</Notes>
  <HiddenSlides>0</HiddenSlides>
  <MMClips>2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21</vt:i4>
      </vt:variant>
    </vt:vector>
  </HeadingPairs>
  <TitlesOfParts>
    <vt:vector size="25" baseType="lpstr">
      <vt:lpstr>Arial</vt:lpstr>
      <vt:lpstr>Lato</vt:lpstr>
      <vt:lpstr>Montserrat</vt:lpstr>
      <vt:lpstr>Focus</vt:lpstr>
      <vt:lpstr>Visão Computacional</vt:lpstr>
      <vt:lpstr>O que é visão computacional?</vt:lpstr>
      <vt:lpstr>Processamento de imagens x  Visão computacional</vt:lpstr>
      <vt:lpstr>Apresentação do PowerPoint</vt:lpstr>
      <vt:lpstr>Início da visão computacional</vt:lpstr>
      <vt:lpstr>Apresentação do PowerPoint</vt:lpstr>
      <vt:lpstr>Apresentação do PowerPoint</vt:lpstr>
      <vt:lpstr>Apresentação do PowerPoint</vt:lpstr>
      <vt:lpstr>Funções típicas</vt:lpstr>
      <vt:lpstr>Funções típicas – reconhecimento humano</vt:lpstr>
      <vt:lpstr>FUNÇÕES TÍPICAS - Jitendra Malik   </vt:lpstr>
      <vt:lpstr>FUNÇÕES TÍPICAS </vt:lpstr>
      <vt:lpstr>APLICAÇÕES NA ATUALIDADE </vt:lpstr>
      <vt:lpstr>Como o tesla vê o mundo</vt:lpstr>
      <vt:lpstr>Dificuldades</vt:lpstr>
      <vt:lpstr>Ferramentas mais populares</vt:lpstr>
      <vt:lpstr>YOLO – You Only Look Once</vt:lpstr>
      <vt:lpstr>Qual seria a sua sacada?</vt:lpstr>
      <vt:lpstr>Apresentação do PowerPoint</vt:lpstr>
      <vt:lpstr>COCO Dataset</vt:lpstr>
      <vt:lpstr>Sistema de leitura de placas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Visão Computacional</dc:title>
  <cp:lastModifiedBy>Jorge Guilherme Kohn</cp:lastModifiedBy>
  <cp:revision>32</cp:revision>
  <dcterms:modified xsi:type="dcterms:W3CDTF">2019-06-26T20:21:05Z</dcterms:modified>
</cp:coreProperties>
</file>